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71" r:id="rId5"/>
    <p:sldId id="266" r:id="rId6"/>
    <p:sldId id="267" r:id="rId7"/>
    <p:sldId id="268" r:id="rId8"/>
    <p:sldId id="273" r:id="rId9"/>
    <p:sldId id="269" r:id="rId10"/>
    <p:sldId id="270"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14.04.2020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14.04.2020</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14.04.2020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14.04.2020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14.04.2020</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14.04.2020</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14.04.2020</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14.04.2020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Татарстан-</a:t>
            </a:r>
            <a:r>
              <a:rPr lang="ru-RU" dirty="0" err="1" smtClean="0"/>
              <a:t>дуслык</a:t>
            </a:r>
            <a:r>
              <a:rPr lang="ru-RU" smtClean="0"/>
              <a:t> иле</a:t>
            </a:r>
            <a:endParaRPr lang="ru-RU" dirty="0"/>
          </a:p>
        </p:txBody>
      </p:sp>
      <p:pic>
        <p:nvPicPr>
          <p:cNvPr id="1026" name="Picture 2" descr="C:\Documents and Settings\User\Рабочий стол\858x429.jpg"/>
          <p:cNvPicPr>
            <a:picLocks noChangeAspect="1" noChangeArrowheads="1"/>
          </p:cNvPicPr>
          <p:nvPr/>
        </p:nvPicPr>
        <p:blipFill>
          <a:blip r:embed="rId2" cstate="print"/>
          <a:srcRect/>
          <a:stretch>
            <a:fillRect/>
          </a:stretch>
        </p:blipFill>
        <p:spPr bwMode="auto">
          <a:xfrm>
            <a:off x="1907704" y="1988840"/>
            <a:ext cx="5019152" cy="348203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692696"/>
            <a:ext cx="7992888" cy="561662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772400" cy="936103"/>
          </a:xfrm>
        </p:spPr>
        <p:txBody>
          <a:bodyPr>
            <a:normAutofit/>
          </a:bodyPr>
          <a:lstStyle/>
          <a:p>
            <a:r>
              <a:rPr lang="tt-RU" sz="4800" dirty="0" smtClean="0">
                <a:solidFill>
                  <a:srgbClr val="FF0000"/>
                </a:solidFill>
                <a:latin typeface="Times New Roman" pitchFamily="18" charset="0"/>
                <a:cs typeface="Times New Roman" pitchFamily="18" charset="0"/>
              </a:rPr>
              <a:t>Сүзлек эше</a:t>
            </a:r>
            <a:endParaRPr lang="ru-RU" sz="4800"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99592" y="1556792"/>
            <a:ext cx="7200800" cy="4608512"/>
          </a:xfrm>
        </p:spPr>
        <p:txBody>
          <a:bodyPr>
            <a:noAutofit/>
          </a:bodyPr>
          <a:lstStyle/>
          <a:p>
            <a:pPr algn="l"/>
            <a:r>
              <a:rPr lang="tt-RU" sz="3600" dirty="0" smtClean="0">
                <a:solidFill>
                  <a:schemeClr val="tx1"/>
                </a:solidFill>
                <a:latin typeface="Times New Roman" pitchFamily="18" charset="0"/>
                <a:cs typeface="Times New Roman" pitchFamily="18" charset="0"/>
              </a:rPr>
              <a:t>Халык [ха◦лық</a:t>
            </a:r>
            <a:r>
              <a:rPr lang="tt-RU" sz="3600" dirty="0" smtClean="0">
                <a:solidFill>
                  <a:schemeClr val="tx1"/>
                </a:solidFill>
                <a:latin typeface="Times New Roman" pitchFamily="18" charset="0"/>
                <a:cs typeface="Times New Roman" pitchFamily="18" charset="0"/>
              </a:rPr>
              <a:t>]-народ</a:t>
            </a:r>
            <a:endParaRPr lang="tt-RU" sz="3600" dirty="0" smtClean="0">
              <a:solidFill>
                <a:schemeClr val="tx1"/>
              </a:solidFill>
              <a:latin typeface="Times New Roman" pitchFamily="18" charset="0"/>
              <a:cs typeface="Times New Roman" pitchFamily="18" charset="0"/>
            </a:endParaRPr>
          </a:p>
          <a:p>
            <a:pPr algn="l"/>
            <a:r>
              <a:rPr lang="tt-RU" sz="3600" dirty="0" smtClean="0">
                <a:solidFill>
                  <a:schemeClr val="tx1"/>
                </a:solidFill>
                <a:latin typeface="Times New Roman" pitchFamily="18" charset="0"/>
                <a:cs typeface="Times New Roman" pitchFamily="18" charset="0"/>
              </a:rPr>
              <a:t>Аркылы [а◦рқылы</a:t>
            </a:r>
            <a:r>
              <a:rPr lang="tt-RU" sz="3600" dirty="0" smtClean="0">
                <a:solidFill>
                  <a:schemeClr val="tx1"/>
                </a:solidFill>
                <a:latin typeface="Times New Roman" pitchFamily="18" charset="0"/>
                <a:cs typeface="Times New Roman" pitchFamily="18" charset="0"/>
              </a:rPr>
              <a:t>]-через</a:t>
            </a:r>
            <a:endParaRPr lang="tt-RU" sz="3600" dirty="0" smtClean="0">
              <a:solidFill>
                <a:schemeClr val="tx1"/>
              </a:solidFill>
              <a:latin typeface="Times New Roman" pitchFamily="18" charset="0"/>
              <a:cs typeface="Times New Roman" pitchFamily="18" charset="0"/>
            </a:endParaRPr>
          </a:p>
          <a:p>
            <a:pPr algn="l"/>
            <a:r>
              <a:rPr lang="tt-RU" sz="3600" dirty="0" smtClean="0">
                <a:solidFill>
                  <a:schemeClr val="tx1"/>
                </a:solidFill>
                <a:latin typeface="Times New Roman" pitchFamily="18" charset="0"/>
                <a:cs typeface="Times New Roman" pitchFamily="18" charset="0"/>
              </a:rPr>
              <a:t>Вәкил [</a:t>
            </a:r>
            <a:r>
              <a:rPr lang="en-US" sz="3600" dirty="0" smtClean="0">
                <a:solidFill>
                  <a:schemeClr val="tx1"/>
                </a:solidFill>
                <a:latin typeface="Times New Roman" pitchFamily="18" charset="0"/>
                <a:cs typeface="Times New Roman" pitchFamily="18" charset="0"/>
              </a:rPr>
              <a:t>w</a:t>
            </a:r>
            <a:r>
              <a:rPr lang="tt-RU" sz="3600" dirty="0" smtClean="0">
                <a:solidFill>
                  <a:schemeClr val="tx1"/>
                </a:solidFill>
                <a:latin typeface="Times New Roman" pitchFamily="18" charset="0"/>
                <a:cs typeface="Times New Roman" pitchFamily="18" charset="0"/>
              </a:rPr>
              <a:t>әкил</a:t>
            </a:r>
            <a:r>
              <a:rPr lang="tt-RU" sz="3600" dirty="0" smtClean="0">
                <a:solidFill>
                  <a:schemeClr val="tx1"/>
                </a:solidFill>
                <a:latin typeface="Times New Roman" pitchFamily="18" charset="0"/>
                <a:cs typeface="Times New Roman" pitchFamily="18" charset="0"/>
              </a:rPr>
              <a:t>]- представитель</a:t>
            </a:r>
            <a:endParaRPr lang="tt-RU" sz="3600" dirty="0" smtClean="0">
              <a:solidFill>
                <a:schemeClr val="tx1"/>
              </a:solidFill>
              <a:latin typeface="Times New Roman" pitchFamily="18" charset="0"/>
              <a:cs typeface="Times New Roman" pitchFamily="18" charset="0"/>
            </a:endParaRPr>
          </a:p>
          <a:p>
            <a:pPr algn="l"/>
            <a:r>
              <a:rPr lang="tt-RU" sz="3600" dirty="0" smtClean="0">
                <a:solidFill>
                  <a:srgbClr val="FF0000"/>
                </a:solidFill>
                <a:latin typeface="Times New Roman" pitchFamily="18" charset="0"/>
                <a:cs typeface="Times New Roman" pitchFamily="18" charset="0"/>
              </a:rPr>
              <a:t>Милләт [</a:t>
            </a:r>
            <a:r>
              <a:rPr lang="tt-RU" sz="3600" dirty="0" smtClean="0">
                <a:solidFill>
                  <a:srgbClr val="FF0000"/>
                </a:solidFill>
                <a:latin typeface="Times New Roman" pitchFamily="18" charset="0"/>
                <a:cs typeface="Times New Roman" pitchFamily="18" charset="0"/>
              </a:rPr>
              <a:t>милләт]-нация</a:t>
            </a:r>
            <a:endParaRPr lang="tt-RU" sz="3600" dirty="0" smtClean="0">
              <a:solidFill>
                <a:srgbClr val="FF0000"/>
              </a:solidFill>
              <a:latin typeface="Times New Roman" pitchFamily="18" charset="0"/>
              <a:cs typeface="Times New Roman" pitchFamily="18" charset="0"/>
            </a:endParaRPr>
          </a:p>
          <a:p>
            <a:pPr algn="l"/>
            <a:r>
              <a:rPr lang="tt-RU" sz="3600" dirty="0" smtClean="0">
                <a:solidFill>
                  <a:schemeClr val="tx1"/>
                </a:solidFill>
                <a:latin typeface="Times New Roman" pitchFamily="18" charset="0"/>
                <a:cs typeface="Times New Roman" pitchFamily="18" charset="0"/>
              </a:rPr>
              <a:t>Дөнья [дөнйа</a:t>
            </a:r>
            <a:r>
              <a:rPr lang="tt-RU" sz="3600" dirty="0" smtClean="0">
                <a:solidFill>
                  <a:schemeClr val="tx1"/>
                </a:solidFill>
                <a:latin typeface="Times New Roman" pitchFamily="18" charset="0"/>
                <a:cs typeface="Times New Roman" pitchFamily="18" charset="0"/>
              </a:rPr>
              <a:t>]- мир</a:t>
            </a:r>
            <a:endParaRPr lang="tt-RU" sz="3600" dirty="0" smtClean="0">
              <a:solidFill>
                <a:schemeClr val="tx1"/>
              </a:solidFill>
              <a:latin typeface="Times New Roman" pitchFamily="18" charset="0"/>
              <a:cs typeface="Times New Roman" pitchFamily="18" charset="0"/>
            </a:endParaRPr>
          </a:p>
          <a:p>
            <a:pPr algn="l"/>
            <a:r>
              <a:rPr lang="tt-RU" sz="3600" dirty="0" smtClean="0">
                <a:solidFill>
                  <a:schemeClr val="tx1"/>
                </a:solidFill>
                <a:latin typeface="Times New Roman" pitchFamily="18" charset="0"/>
                <a:cs typeface="Times New Roman" pitchFamily="18" charset="0"/>
              </a:rPr>
              <a:t>Якшәмбе мәктәпләре [йәкшәмбэ мәктәпләрэ</a:t>
            </a:r>
            <a:r>
              <a:rPr lang="tt-RU" sz="3600" dirty="0" smtClean="0">
                <a:solidFill>
                  <a:schemeClr val="tx1"/>
                </a:solidFill>
                <a:latin typeface="Times New Roman" pitchFamily="18" charset="0"/>
                <a:cs typeface="Times New Roman" pitchFamily="18" charset="0"/>
              </a:rPr>
              <a:t>]-воскресные школы </a:t>
            </a:r>
            <a:endParaRPr lang="ru-RU" sz="3600"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91264" cy="6322714"/>
          </a:xfrm>
        </p:spPr>
        <p:txBody>
          <a:bodyPr>
            <a:normAutofit/>
          </a:bodyPr>
          <a:lstStyle/>
          <a:p>
            <a:r>
              <a:rPr lang="tt-RU" dirty="0" smtClean="0">
                <a:solidFill>
                  <a:srgbClr val="FF0000"/>
                </a:solidFill>
                <a:latin typeface="Times New Roman" panose="02020603050405020304" pitchFamily="18" charset="0"/>
                <a:cs typeface="Times New Roman" panose="02020603050405020304" pitchFamily="18" charset="0"/>
              </a:rPr>
              <a:t>Татарстан –дуслык иле. </a:t>
            </a:r>
            <a:br>
              <a:rPr lang="tt-RU" dirty="0" smtClean="0">
                <a:solidFill>
                  <a:srgbClr val="FF0000"/>
                </a:solidFill>
                <a:latin typeface="Times New Roman" panose="02020603050405020304" pitchFamily="18" charset="0"/>
                <a:cs typeface="Times New Roman" panose="02020603050405020304" pitchFamily="18" charset="0"/>
              </a:rPr>
            </a:br>
            <a:r>
              <a:rPr lang="tt-RU" dirty="0" smtClean="0">
                <a:solidFill>
                  <a:schemeClr val="tx1"/>
                </a:solidFill>
                <a:latin typeface="Times New Roman" panose="02020603050405020304" pitchFamily="18" charset="0"/>
                <a:cs typeface="Times New Roman" panose="02020603050405020304" pitchFamily="18" charset="0"/>
              </a:rPr>
              <a:t>Татарстанның иң зур байлыгы-аның халкы. Татарстанда татар, рус, чуваш, удмурт, укра-ин, мордва, мари, башкорт,азәрбайҗан, белорус, әрмән, грузин һәм башка милләт вәкилләре дус яши.  Һәркем   үз телен өйрәнә ала.  </a:t>
            </a:r>
            <a:r>
              <a:rPr lang="tt-RU" dirty="0" smtClean="0">
                <a:solidFill>
                  <a:schemeClr val="tx1"/>
                </a:solidFill>
                <a:latin typeface="Times New Roman" panose="02020603050405020304" pitchFamily="18" charset="0"/>
                <a:cs typeface="Times New Roman" panose="02020603050405020304" pitchFamily="18" charset="0"/>
              </a:rPr>
              <a:t>шшМоның </a:t>
            </a:r>
            <a:r>
              <a:rPr lang="tt-RU" dirty="0" smtClean="0">
                <a:solidFill>
                  <a:schemeClr val="tx1"/>
                </a:solidFill>
                <a:latin typeface="Times New Roman" panose="02020603050405020304" pitchFamily="18" charset="0"/>
                <a:cs typeface="Times New Roman" panose="02020603050405020304" pitchFamily="18" charset="0"/>
              </a:rPr>
              <a:t>өчен якшәмбе мәктәпләре эшли.  Мәсәлән, казанның 80 нче мәктәбенә урнашкан “дуслык” мәктәбенә 25 төрле милләт баласы йөри.  Алар ана телен, милли җырлар, биюләр өйрәнәләр, концертлар оештыралар.  Чыннан да, һәр милләт үз телен белергә, хөрмәт итәргә тиеш.</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2193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548681"/>
            <a:ext cx="7772400" cy="792087"/>
          </a:xfrm>
        </p:spPr>
        <p:txBody>
          <a:bodyPr/>
          <a:lstStyle/>
          <a:p>
            <a:r>
              <a:rPr lang="tt-RU" dirty="0" smtClean="0">
                <a:solidFill>
                  <a:srgbClr val="FF0000"/>
                </a:solidFill>
                <a:latin typeface="Times New Roman" pitchFamily="18" charset="0"/>
                <a:cs typeface="Times New Roman" pitchFamily="18" charset="0"/>
              </a:rPr>
              <a:t>Сораулар </a:t>
            </a:r>
            <a:endParaRPr lang="ru-RU" dirty="0">
              <a:solidFill>
                <a:srgbClr val="FF0000"/>
              </a:solidFill>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611560" y="1484784"/>
            <a:ext cx="7920880" cy="4824536"/>
          </a:xfrm>
        </p:spPr>
        <p:txBody>
          <a:bodyPr/>
          <a:lstStyle/>
          <a:p>
            <a:pPr algn="l"/>
            <a:r>
              <a:rPr lang="tt-RU" sz="3600" dirty="0" smtClean="0">
                <a:solidFill>
                  <a:schemeClr val="tx1"/>
                </a:solidFill>
                <a:latin typeface="Times New Roman" pitchFamily="18" charset="0"/>
                <a:cs typeface="Times New Roman" pitchFamily="18" charset="0"/>
              </a:rPr>
              <a:t>1.Татарстанның төп байлыгы- нефть. Шулаймы?</a:t>
            </a:r>
          </a:p>
          <a:p>
            <a:pPr algn="l"/>
            <a:r>
              <a:rPr lang="tt-RU" sz="3600" dirty="0" smtClean="0">
                <a:solidFill>
                  <a:schemeClr val="tx1"/>
                </a:solidFill>
                <a:latin typeface="Times New Roman" pitchFamily="18" charset="0"/>
                <a:cs typeface="Times New Roman" pitchFamily="18" charset="0"/>
              </a:rPr>
              <a:t>2.Нинди милләт кешеләре яши?</a:t>
            </a:r>
          </a:p>
          <a:p>
            <a:pPr algn="l"/>
            <a:r>
              <a:rPr lang="tt-RU" sz="3600" dirty="0" smtClean="0">
                <a:solidFill>
                  <a:schemeClr val="tx1"/>
                </a:solidFill>
                <a:latin typeface="Times New Roman" pitchFamily="18" charset="0"/>
                <a:cs typeface="Times New Roman" pitchFamily="18" charset="0"/>
              </a:rPr>
              <a:t>3. Алар нирчек яшиләр?</a:t>
            </a:r>
          </a:p>
          <a:p>
            <a:pPr algn="l"/>
            <a:r>
              <a:rPr lang="tt-RU" sz="3600" dirty="0" smtClean="0">
                <a:solidFill>
                  <a:schemeClr val="tx1"/>
                </a:solidFill>
                <a:latin typeface="Times New Roman" pitchFamily="18" charset="0"/>
                <a:cs typeface="Times New Roman" pitchFamily="18" charset="0"/>
              </a:rPr>
              <a:t>4. «Дуслык» мәктәбенә ничә төрле милләт баласы йөри?</a:t>
            </a:r>
          </a:p>
          <a:p>
            <a:pPr algn="l"/>
            <a:r>
              <a:rPr lang="tt-RU" sz="3600" dirty="0" smtClean="0">
                <a:solidFill>
                  <a:schemeClr val="tx1"/>
                </a:solidFill>
                <a:latin typeface="Times New Roman" pitchFamily="18" charset="0"/>
                <a:cs typeface="Times New Roman" pitchFamily="18" charset="0"/>
              </a:rPr>
              <a:t>5. Алар нәрсәләр эшлиләр?</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1700809"/>
            <a:ext cx="7772400" cy="2520280"/>
          </a:xfrm>
        </p:spPr>
        <p:txBody>
          <a:bodyPr>
            <a:normAutofit/>
          </a:bodyPr>
          <a:lstStyle/>
          <a:p>
            <a:pPr algn="ctr"/>
            <a:r>
              <a:rPr lang="tt-RU" sz="3200" dirty="0" smtClean="0">
                <a:latin typeface="Times New Roman" pitchFamily="18" charset="0"/>
                <a:cs typeface="Times New Roman" pitchFamily="18" charset="0"/>
              </a:rPr>
              <a:t>«Татарстан –дуслык иле» текстындагы җөмләләр түбәндәге тәртиптә була</a:t>
            </a:r>
            <a:endParaRPr lang="ru-RU" sz="3200" dirty="0">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1259632" y="4293096"/>
            <a:ext cx="6512768" cy="1345704"/>
          </a:xfrm>
        </p:spPr>
        <p:txBody>
          <a:bodyPr>
            <a:noAutofit/>
          </a:bodyPr>
          <a:lstStyle/>
          <a:p>
            <a:pPr algn="ctr"/>
            <a:r>
              <a:rPr lang="tt-RU" sz="6000" dirty="0" smtClean="0">
                <a:solidFill>
                  <a:schemeClr val="tx1"/>
                </a:solidFill>
                <a:latin typeface="Times New Roman" pitchFamily="18" charset="0"/>
                <a:cs typeface="Times New Roman" pitchFamily="18" charset="0"/>
              </a:rPr>
              <a:t>5342761</a:t>
            </a:r>
            <a:endParaRPr lang="ru-RU" sz="60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188641"/>
            <a:ext cx="7772400" cy="360039"/>
          </a:xfrm>
        </p:spPr>
        <p:txBody>
          <a:bodyPr>
            <a:normAutofit fontScale="90000"/>
          </a:bodyPr>
          <a:lstStyle/>
          <a:p>
            <a:r>
              <a:rPr lang="tt-RU" dirty="0" smtClean="0">
                <a:solidFill>
                  <a:srgbClr val="FF0000"/>
                </a:solidFill>
              </a:rPr>
              <a:t>Диалог </a:t>
            </a:r>
            <a:endParaRPr lang="ru-RU" dirty="0">
              <a:solidFill>
                <a:srgbClr val="FF0000"/>
              </a:solidFill>
            </a:endParaRPr>
          </a:p>
        </p:txBody>
      </p:sp>
      <p:sp>
        <p:nvSpPr>
          <p:cNvPr id="5" name="Подзаголовок 4"/>
          <p:cNvSpPr>
            <a:spLocks noGrp="1"/>
          </p:cNvSpPr>
          <p:nvPr>
            <p:ph type="subTitle" idx="1"/>
          </p:nvPr>
        </p:nvSpPr>
        <p:spPr>
          <a:xfrm>
            <a:off x="395536" y="548680"/>
            <a:ext cx="7920880" cy="6309320"/>
          </a:xfrm>
        </p:spPr>
        <p:txBody>
          <a:bodyPr>
            <a:noAutofit/>
          </a:bodyPr>
          <a:lstStyle/>
          <a:p>
            <a:pPr algn="l"/>
            <a:r>
              <a:rPr lang="tt-RU" sz="24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Татарстанда  нинди милләтләр бар?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 </a:t>
            </a:r>
          </a:p>
          <a:p>
            <a:pPr algn="l"/>
            <a:r>
              <a:rPr lang="tt-RU" sz="2800" dirty="0" smtClean="0">
                <a:solidFill>
                  <a:srgbClr val="C00000"/>
                </a:solidFill>
                <a:latin typeface="Times New Roman" pitchFamily="18" charset="0"/>
                <a:cs typeface="Times New Roman" pitchFamily="18" charset="0"/>
              </a:rPr>
              <a:t>-Татарстанда ничә дәүләт теле бар?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a:t>
            </a:r>
          </a:p>
          <a:p>
            <a:pPr algn="l"/>
            <a:r>
              <a:rPr lang="tt-RU" sz="28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Татарстанда нинди телләрдә сөйләшәләр?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a:t>
            </a:r>
          </a:p>
          <a:p>
            <a:pPr algn="l"/>
            <a:r>
              <a:rPr lang="tt-RU" sz="2800" dirty="0" smtClean="0">
                <a:solidFill>
                  <a:srgbClr val="C00000"/>
                </a:solidFill>
                <a:latin typeface="Times New Roman" pitchFamily="18" charset="0"/>
                <a:cs typeface="Times New Roman" pitchFamily="18" charset="0"/>
              </a:rPr>
              <a:t>-Мәктәптә нинди телләр өйрәнәсез?</a:t>
            </a:r>
            <a:r>
              <a:rPr lang="tt-RU" sz="2800" dirty="0" smtClean="0">
                <a:latin typeface="Times New Roman" pitchFamily="18" charset="0"/>
                <a:cs typeface="Times New Roman" pitchFamily="18" charset="0"/>
              </a:rPr>
              <a:t/>
            </a:r>
            <a:br>
              <a:rPr lang="tt-RU" sz="2800" dirty="0" smtClean="0">
                <a:latin typeface="Times New Roman" pitchFamily="18" charset="0"/>
                <a:cs typeface="Times New Roman" pitchFamily="18" charset="0"/>
              </a:rPr>
            </a:br>
            <a:r>
              <a:rPr lang="tt-RU" sz="2800" dirty="0" smtClean="0">
                <a:solidFill>
                  <a:schemeClr val="tx1"/>
                </a:solidFill>
                <a:latin typeface="Times New Roman" pitchFamily="18" charset="0"/>
                <a:cs typeface="Times New Roman" pitchFamily="18" charset="0"/>
              </a:rPr>
              <a:t>-</a:t>
            </a:r>
            <a:endParaRPr lang="ru-RU" sz="2800" dirty="0" smtClean="0">
              <a:solidFill>
                <a:schemeClr val="tx1"/>
              </a:solidFill>
              <a:latin typeface="Times New Roman" pitchFamily="18" charset="0"/>
              <a:cs typeface="Times New Roman" pitchFamily="18" charset="0"/>
            </a:endParaRPr>
          </a:p>
          <a:p>
            <a:pPr algn="l"/>
            <a:r>
              <a:rPr lang="tt-RU" sz="28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Сез сыйныфыгызда нинди телләрдә сөйләшәсез?</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a:t>
            </a:r>
            <a:endParaRPr lang="ru-RU" sz="2800"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188641"/>
            <a:ext cx="7772400" cy="360039"/>
          </a:xfrm>
        </p:spPr>
        <p:txBody>
          <a:bodyPr>
            <a:normAutofit fontScale="90000"/>
          </a:bodyPr>
          <a:lstStyle/>
          <a:p>
            <a:r>
              <a:rPr lang="tt-RU" dirty="0" smtClean="0">
                <a:solidFill>
                  <a:srgbClr val="FF0000"/>
                </a:solidFill>
              </a:rPr>
              <a:t>Диалог </a:t>
            </a:r>
            <a:endParaRPr lang="ru-RU" dirty="0">
              <a:solidFill>
                <a:srgbClr val="FF0000"/>
              </a:solidFill>
            </a:endParaRPr>
          </a:p>
        </p:txBody>
      </p:sp>
      <p:sp>
        <p:nvSpPr>
          <p:cNvPr id="5" name="Подзаголовок 4"/>
          <p:cNvSpPr>
            <a:spLocks noGrp="1"/>
          </p:cNvSpPr>
          <p:nvPr>
            <p:ph type="subTitle" idx="1"/>
          </p:nvPr>
        </p:nvSpPr>
        <p:spPr>
          <a:xfrm>
            <a:off x="395536" y="548680"/>
            <a:ext cx="7920880" cy="6309320"/>
          </a:xfrm>
        </p:spPr>
        <p:txBody>
          <a:bodyPr>
            <a:noAutofit/>
          </a:bodyPr>
          <a:lstStyle/>
          <a:p>
            <a:pPr algn="l"/>
            <a:r>
              <a:rPr lang="tt-RU" sz="24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Татарстанда  нинди милләтләр бар?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 Татарстанда татар, рус милләтләре бар. </a:t>
            </a:r>
            <a:endParaRPr lang="ru-RU" sz="2800" dirty="0" smtClean="0">
              <a:solidFill>
                <a:schemeClr val="tx1"/>
              </a:solidFill>
              <a:latin typeface="Times New Roman" pitchFamily="18" charset="0"/>
              <a:cs typeface="Times New Roman" pitchFamily="18" charset="0"/>
            </a:endParaRPr>
          </a:p>
          <a:p>
            <a:pPr algn="l"/>
            <a:r>
              <a:rPr lang="tt-RU" sz="2800" dirty="0" smtClean="0">
                <a:solidFill>
                  <a:srgbClr val="C00000"/>
                </a:solidFill>
                <a:latin typeface="Times New Roman" pitchFamily="18" charset="0"/>
                <a:cs typeface="Times New Roman" pitchFamily="18" charset="0"/>
              </a:rPr>
              <a:t>-Татарстанда ничә дәүләт теле бар?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-Татарстанда ике дәүләт теле бар.</a:t>
            </a:r>
            <a:endParaRPr lang="ru-RU" sz="2800" dirty="0" smtClean="0">
              <a:solidFill>
                <a:schemeClr val="tx1"/>
              </a:solidFill>
              <a:latin typeface="Times New Roman" pitchFamily="18" charset="0"/>
              <a:cs typeface="Times New Roman" pitchFamily="18" charset="0"/>
            </a:endParaRPr>
          </a:p>
          <a:p>
            <a:pPr algn="l"/>
            <a:r>
              <a:rPr lang="tt-RU" sz="28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Татарстанда нинди телләрдә сөйләшәләр?</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-Татарстанда русча, татарча сөйләшәләр.</a:t>
            </a:r>
            <a:endParaRPr lang="ru-RU" sz="2800" dirty="0" smtClean="0">
              <a:solidFill>
                <a:schemeClr val="tx1"/>
              </a:solidFill>
              <a:latin typeface="Times New Roman" pitchFamily="18" charset="0"/>
              <a:cs typeface="Times New Roman" pitchFamily="18" charset="0"/>
            </a:endParaRPr>
          </a:p>
          <a:p>
            <a:pPr algn="l"/>
            <a:r>
              <a:rPr lang="tt-RU" sz="2800" dirty="0" smtClean="0">
                <a:solidFill>
                  <a:srgbClr val="C00000"/>
                </a:solidFill>
                <a:latin typeface="Times New Roman" pitchFamily="18" charset="0"/>
                <a:cs typeface="Times New Roman" pitchFamily="18" charset="0"/>
              </a:rPr>
              <a:t>-Мәктәптә нинди телләр өйрәнәсез?</a:t>
            </a:r>
            <a:r>
              <a:rPr lang="tt-RU" sz="2800" dirty="0" smtClean="0">
                <a:latin typeface="Times New Roman" pitchFamily="18" charset="0"/>
                <a:cs typeface="Times New Roman" pitchFamily="18" charset="0"/>
              </a:rPr>
              <a:t/>
            </a:r>
            <a:br>
              <a:rPr lang="tt-RU" sz="2800" dirty="0" smtClean="0">
                <a:latin typeface="Times New Roman" pitchFamily="18" charset="0"/>
                <a:cs typeface="Times New Roman" pitchFamily="18" charset="0"/>
              </a:rPr>
            </a:br>
            <a:r>
              <a:rPr lang="tt-RU" sz="2800" dirty="0" smtClean="0">
                <a:solidFill>
                  <a:schemeClr val="tx1"/>
                </a:solidFill>
                <a:latin typeface="Times New Roman" pitchFamily="18" charset="0"/>
                <a:cs typeface="Times New Roman" pitchFamily="18" charset="0"/>
              </a:rPr>
              <a:t>-Мәктәптә рус, татар,  нглиз телләрен өйрәнәбез.</a:t>
            </a:r>
            <a:endParaRPr lang="ru-RU" sz="2800" dirty="0" smtClean="0">
              <a:solidFill>
                <a:schemeClr val="tx1"/>
              </a:solidFill>
              <a:latin typeface="Times New Roman" pitchFamily="18" charset="0"/>
              <a:cs typeface="Times New Roman" pitchFamily="18" charset="0"/>
            </a:endParaRPr>
          </a:p>
          <a:p>
            <a:pPr algn="l"/>
            <a:r>
              <a:rPr lang="tt-RU" sz="2800" dirty="0" smtClean="0">
                <a:latin typeface="Times New Roman" pitchFamily="18" charset="0"/>
                <a:cs typeface="Times New Roman" pitchFamily="18" charset="0"/>
              </a:rPr>
              <a:t>-</a:t>
            </a:r>
            <a:r>
              <a:rPr lang="tt-RU" sz="2800" dirty="0" smtClean="0">
                <a:solidFill>
                  <a:srgbClr val="C00000"/>
                </a:solidFill>
                <a:latin typeface="Times New Roman" pitchFamily="18" charset="0"/>
                <a:cs typeface="Times New Roman" pitchFamily="18" charset="0"/>
              </a:rPr>
              <a:t>Сез сыйныфыгызда нинди телләрдә сөйләшәсез?</a:t>
            </a:r>
            <a:endParaRPr lang="ru-RU" sz="2800" dirty="0" smtClean="0">
              <a:solidFill>
                <a:srgbClr val="C00000"/>
              </a:solidFill>
              <a:latin typeface="Times New Roman" pitchFamily="18" charset="0"/>
              <a:cs typeface="Times New Roman" pitchFamily="18" charset="0"/>
            </a:endParaRPr>
          </a:p>
          <a:p>
            <a:pPr algn="l"/>
            <a:r>
              <a:rPr lang="tt-RU" sz="2800" dirty="0" smtClean="0">
                <a:solidFill>
                  <a:schemeClr val="tx1"/>
                </a:solidFill>
                <a:latin typeface="Times New Roman" pitchFamily="18" charset="0"/>
                <a:cs typeface="Times New Roman" pitchFamily="18" charset="0"/>
              </a:rPr>
              <a:t>- Безнен сыйныфта русча, татарча сөйләшәләр.</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50484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685800" y="476673"/>
            <a:ext cx="7772400" cy="1296143"/>
          </a:xfrm>
        </p:spPr>
        <p:txBody>
          <a:bodyPr>
            <a:normAutofit fontScale="90000"/>
          </a:bodyPr>
          <a:lstStyle/>
          <a:p>
            <a:r>
              <a:rPr lang="tt-RU" dirty="0" smtClean="0"/>
              <a:t/>
            </a:r>
            <a:br>
              <a:rPr lang="tt-RU" dirty="0" smtClean="0"/>
            </a:br>
            <a:r>
              <a:rPr lang="tt-RU" dirty="0" smtClean="0">
                <a:solidFill>
                  <a:srgbClr val="FF0000"/>
                </a:solidFill>
              </a:rPr>
              <a:t>Закончите мысль: </a:t>
            </a:r>
            <a:br>
              <a:rPr lang="tt-RU" dirty="0" smtClean="0">
                <a:solidFill>
                  <a:srgbClr val="FF0000"/>
                </a:solidFill>
              </a:rPr>
            </a:br>
            <a:r>
              <a:rPr lang="tt-RU" dirty="0" smtClean="0"/>
              <a:t>Сегодня на уроке</a:t>
            </a:r>
            <a:br>
              <a:rPr lang="tt-RU" dirty="0" smtClean="0"/>
            </a:br>
            <a:endParaRPr lang="ru-RU" dirty="0"/>
          </a:p>
        </p:txBody>
      </p:sp>
      <p:sp>
        <p:nvSpPr>
          <p:cNvPr id="9" name="Заголовок 5"/>
          <p:cNvSpPr>
            <a:spLocks noGrp="1"/>
          </p:cNvSpPr>
          <p:nvPr>
            <p:ph type="subTitle" idx="1"/>
          </p:nvPr>
        </p:nvSpPr>
        <p:spPr>
          <a:xfrm>
            <a:off x="611560" y="2204864"/>
            <a:ext cx="7192888" cy="3408784"/>
          </a:xfrm>
        </p:spPr>
        <p:txBody>
          <a:bodyPr>
            <a:normAutofit fontScale="97500"/>
          </a:bodyPr>
          <a:lstStyle/>
          <a:p>
            <a:pPr algn="l"/>
            <a:r>
              <a:rPr lang="tt-RU" sz="4400" dirty="0" smtClean="0">
                <a:solidFill>
                  <a:schemeClr val="tx1"/>
                </a:solidFill>
                <a:latin typeface="Times New Roman" pitchFamily="18" charset="0"/>
                <a:cs typeface="Times New Roman" pitchFamily="18" charset="0"/>
              </a:rPr>
              <a:t>я узнала ... .</a:t>
            </a:r>
            <a:br>
              <a:rPr lang="tt-RU" sz="4400" dirty="0" smtClean="0">
                <a:solidFill>
                  <a:schemeClr val="tx1"/>
                </a:solidFill>
                <a:latin typeface="Times New Roman" pitchFamily="18" charset="0"/>
                <a:cs typeface="Times New Roman" pitchFamily="18" charset="0"/>
              </a:rPr>
            </a:br>
            <a:r>
              <a:rPr lang="tt-RU" sz="4400" dirty="0" smtClean="0">
                <a:solidFill>
                  <a:schemeClr val="tx1"/>
                </a:solidFill>
                <a:latin typeface="Times New Roman" pitchFamily="18" charset="0"/>
                <a:cs typeface="Times New Roman" pitchFamily="18" charset="0"/>
              </a:rPr>
              <a:t>я поняла ...  .</a:t>
            </a:r>
            <a:br>
              <a:rPr lang="tt-RU" sz="4400" dirty="0" smtClean="0">
                <a:solidFill>
                  <a:schemeClr val="tx1"/>
                </a:solidFill>
                <a:latin typeface="Times New Roman" pitchFamily="18" charset="0"/>
                <a:cs typeface="Times New Roman" pitchFamily="18" charset="0"/>
              </a:rPr>
            </a:br>
            <a:r>
              <a:rPr lang="tt-RU" sz="4400" dirty="0" smtClean="0">
                <a:solidFill>
                  <a:schemeClr val="tx1"/>
                </a:solidFill>
                <a:latin typeface="Times New Roman" pitchFamily="18" charset="0"/>
                <a:cs typeface="Times New Roman" pitchFamily="18" charset="0"/>
              </a:rPr>
              <a:t>я открыла для себя ...  .</a:t>
            </a:r>
            <a:br>
              <a:rPr lang="tt-RU" sz="4400" dirty="0" smtClean="0">
                <a:solidFill>
                  <a:schemeClr val="tx1"/>
                </a:solidFill>
                <a:latin typeface="Times New Roman" pitchFamily="18" charset="0"/>
                <a:cs typeface="Times New Roman" pitchFamily="18" charset="0"/>
              </a:rPr>
            </a:br>
            <a:r>
              <a:rPr lang="tt-RU" sz="4400" dirty="0" smtClean="0">
                <a:solidFill>
                  <a:schemeClr val="tx1"/>
                </a:solidFill>
                <a:latin typeface="Times New Roman" pitchFamily="18" charset="0"/>
                <a:cs typeface="Times New Roman" pitchFamily="18" charset="0"/>
              </a:rPr>
              <a:t>я пришла к выводу ... .</a:t>
            </a:r>
            <a:endParaRPr lang="ru-RU" sz="4400" dirty="0">
              <a:solidFill>
                <a:schemeClr val="tx1"/>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332657"/>
            <a:ext cx="7772400" cy="936103"/>
          </a:xfrm>
        </p:spPr>
        <p:txBody>
          <a:bodyPr/>
          <a:lstStyle/>
          <a:p>
            <a:r>
              <a:rPr lang="tt-RU" dirty="0" smtClean="0">
                <a:solidFill>
                  <a:srgbClr val="FF0000"/>
                </a:solidFill>
                <a:latin typeface="Times New Roman" pitchFamily="18" charset="0"/>
                <a:cs typeface="Times New Roman" pitchFamily="18" charset="0"/>
              </a:rPr>
              <a:t>Өй эше</a:t>
            </a:r>
            <a:endParaRPr lang="ru-RU" dirty="0">
              <a:solidFill>
                <a:srgbClr val="FF0000"/>
              </a:solidFill>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685800" y="1412776"/>
            <a:ext cx="7630616" cy="4608512"/>
          </a:xfrm>
        </p:spPr>
        <p:txBody>
          <a:bodyPr>
            <a:noAutofit/>
          </a:bodyPr>
          <a:lstStyle/>
          <a:p>
            <a:pPr algn="l"/>
            <a:r>
              <a:rPr lang="tt-RU" sz="3600" dirty="0" smtClean="0">
                <a:solidFill>
                  <a:schemeClr val="tx1"/>
                </a:solidFill>
                <a:latin typeface="Times New Roman" pitchFamily="18" charset="0"/>
                <a:cs typeface="Times New Roman" pitchFamily="18" charset="0"/>
              </a:rPr>
              <a:t>1 төркем-  текст эчтәлеге буенча диалог төзергә</a:t>
            </a:r>
          </a:p>
          <a:p>
            <a:pPr algn="l"/>
            <a:r>
              <a:rPr lang="tt-RU" sz="3600" dirty="0" smtClean="0">
                <a:solidFill>
                  <a:schemeClr val="tx1"/>
                </a:solidFill>
                <a:latin typeface="Times New Roman" pitchFamily="18" charset="0"/>
                <a:cs typeface="Times New Roman" pitchFamily="18" charset="0"/>
              </a:rPr>
              <a:t>2 төркем- 99 нчы бит, 1 нче күнегүнең эчтәлеген  сөйләргә әзерләнергә.</a:t>
            </a:r>
          </a:p>
          <a:p>
            <a:pPr algn="l"/>
            <a:r>
              <a:rPr lang="tt-RU" sz="3600" smtClean="0">
                <a:solidFill>
                  <a:schemeClr val="tx1"/>
                </a:solidFill>
                <a:latin typeface="Times New Roman" pitchFamily="18" charset="0"/>
                <a:cs typeface="Times New Roman" pitchFamily="18" charset="0"/>
              </a:rPr>
              <a:t>“Мин яратам сине, Татарстан” җырын тыңларга.</a:t>
            </a:r>
            <a:endParaRPr lang="tt-RU" sz="3600" dirty="0" smtClean="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383</TotalTime>
  <Words>209</Words>
  <Application>Microsoft Office PowerPoint</Application>
  <PresentationFormat>Экран (4:3)</PresentationFormat>
  <Paragraphs>43</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Century Schoolbook</vt:lpstr>
      <vt:lpstr>Times New Roman</vt:lpstr>
      <vt:lpstr>Wingdings</vt:lpstr>
      <vt:lpstr>Wingdings 2</vt:lpstr>
      <vt:lpstr>Эркер</vt:lpstr>
      <vt:lpstr>Татарстан-дуслык иле</vt:lpstr>
      <vt:lpstr>Презентация PowerPoint</vt:lpstr>
      <vt:lpstr>Сүзлек эше</vt:lpstr>
      <vt:lpstr>Татарстан –дуслык иле.  Татарстанның иң зур байлыгы-аның халкы. Татарстанда татар, рус, чуваш, удмурт, укра-ин, мордва, мари, башкорт,азәрбайҗан, белорус, әрмән, грузин һәм башка милләт вәкилләре дус яши.  Һәркем   үз телен өйрәнә ала.  шшМоның өчен якшәмбе мәктәпләре эшли.  Мәсәлән, казанның 80 нче мәктәбенә урнашкан “дуслык” мәктәбенә 25 төрле милләт баласы йөри.  Алар ана телен, милли җырлар, биюләр өйрәнәләр, концертлар оештыралар.  Чыннан да, һәр милләт үз телен белергә, хөрмәт итәргә тиеш.</vt:lpstr>
      <vt:lpstr>Сораулар </vt:lpstr>
      <vt:lpstr>«Татарстан –дуслык иле» текстындагы җөмләләр түбәндәге тәртиптә була</vt:lpstr>
      <vt:lpstr>Диалог </vt:lpstr>
      <vt:lpstr>Диалог </vt:lpstr>
      <vt:lpstr> Закончите мысль:  Сегодня на уроке </vt:lpstr>
      <vt:lpstr>Өй эше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Admin</cp:lastModifiedBy>
  <cp:revision>40</cp:revision>
  <dcterms:modified xsi:type="dcterms:W3CDTF">2020-04-14T08:07:29Z</dcterms:modified>
</cp:coreProperties>
</file>